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91" r:id="rId3"/>
    <p:sldId id="292" r:id="rId4"/>
    <p:sldId id="293" r:id="rId5"/>
    <p:sldId id="260" r:id="rId6"/>
    <p:sldId id="261" r:id="rId7"/>
    <p:sldId id="258" r:id="rId8"/>
    <p:sldId id="259" r:id="rId9"/>
    <p:sldId id="288" r:id="rId10"/>
    <p:sldId id="262" r:id="rId11"/>
    <p:sldId id="264" r:id="rId12"/>
    <p:sldId id="265" r:id="rId13"/>
    <p:sldId id="306" r:id="rId14"/>
    <p:sldId id="289" r:id="rId15"/>
    <p:sldId id="263" r:id="rId16"/>
    <p:sldId id="281" r:id="rId17"/>
    <p:sldId id="266" r:id="rId18"/>
    <p:sldId id="308" r:id="rId19"/>
    <p:sldId id="280" r:id="rId20"/>
    <p:sldId id="282" r:id="rId21"/>
    <p:sldId id="267" r:id="rId22"/>
    <p:sldId id="311" r:id="rId23"/>
    <p:sldId id="310" r:id="rId24"/>
    <p:sldId id="274" r:id="rId25"/>
    <p:sldId id="277" r:id="rId26"/>
    <p:sldId id="283" r:id="rId27"/>
    <p:sldId id="284" r:id="rId28"/>
    <p:sldId id="286" r:id="rId29"/>
    <p:sldId id="285" r:id="rId30"/>
    <p:sldId id="309" r:id="rId31"/>
    <p:sldId id="268" r:id="rId32"/>
    <p:sldId id="279" r:id="rId33"/>
    <p:sldId id="270" r:id="rId34"/>
    <p:sldId id="271" r:id="rId35"/>
    <p:sldId id="276" r:id="rId36"/>
    <p:sldId id="278" r:id="rId37"/>
    <p:sldId id="307" r:id="rId38"/>
    <p:sldId id="272" r:id="rId39"/>
    <p:sldId id="273" r:id="rId40"/>
    <p:sldId id="269" r:id="rId41"/>
    <p:sldId id="275" r:id="rId42"/>
    <p:sldId id="290" r:id="rId43"/>
    <p:sldId id="301" r:id="rId44"/>
    <p:sldId id="302" r:id="rId45"/>
    <p:sldId id="294" r:id="rId46"/>
    <p:sldId id="295" r:id="rId47"/>
    <p:sldId id="296" r:id="rId48"/>
    <p:sldId id="298" r:id="rId49"/>
    <p:sldId id="304" r:id="rId50"/>
    <p:sldId id="305" r:id="rId51"/>
    <p:sldId id="297" r:id="rId52"/>
    <p:sldId id="30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4AB85-4669-4B1C-9923-BD668B560F3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99A8D-73BB-4A53-8625-80AA9C362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C8441-C34E-437C-86D2-4ED7927A5FF7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3FA76-2F7B-44A6-B938-C5EB9F6AEF93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D03D-C31D-4758-922F-F7CBA288DA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8330-0245-4583-93A1-09D6F5C8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</a:t>
            </a:r>
            <a:r>
              <a:rPr lang="x-none" dirty="0" smtClean="0"/>
              <a:t>žeti  </a:t>
            </a:r>
            <a:r>
              <a:rPr lang="en-US" dirty="0" smtClean="0"/>
              <a:t>pre</a:t>
            </a:r>
            <a:r>
              <a:rPr lang="x-none" dirty="0" smtClean="0"/>
              <a:t>gled gradiva iz: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x-none" dirty="0" smtClean="0">
                <a:solidFill>
                  <a:srgbClr val="FF0000"/>
                </a:solidFill>
              </a:rPr>
              <a:t>sihologije osoba sa jezičkim poremećajima (POJP)</a:t>
            </a:r>
          </a:p>
          <a:p>
            <a:r>
              <a:rPr lang="en-US" sz="1800" dirty="0" smtClean="0"/>
              <a:t>P</a:t>
            </a:r>
            <a:r>
              <a:rPr lang="x-none" sz="1800" dirty="0" smtClean="0"/>
              <a:t>rof. </a:t>
            </a:r>
            <a:r>
              <a:rPr lang="x-none" sz="1800" dirty="0"/>
              <a:t>d</a:t>
            </a:r>
            <a:r>
              <a:rPr lang="x-none" sz="1800" dirty="0" smtClean="0"/>
              <a:t>r  Vesna  Radoman</a:t>
            </a:r>
          </a:p>
          <a:p>
            <a:r>
              <a:rPr lang="x-none" sz="1800" dirty="0" smtClean="0"/>
              <a:t>Fakultet za specijalnu edukaciju i rehabilitaciju Univerziteta Beograd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FF0000"/>
                </a:solidFill>
              </a:rPr>
              <a:t> Методе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 smtClean="0"/>
              <a:t>Методологија је наука о путевима и начинима доласка до научно валидних чињеница тј. до научног сазнања, а у случају </a:t>
            </a:r>
            <a:r>
              <a:rPr lang="x-none" smtClean="0"/>
              <a:t>ПОЈП </a:t>
            </a:r>
            <a:r>
              <a:rPr lang="sr-Cyrl-CS" dirty="0" smtClean="0"/>
              <a:t>,</a:t>
            </a:r>
            <a:r>
              <a:rPr lang="x-none" smtClean="0"/>
              <a:t>до </a:t>
            </a:r>
            <a:r>
              <a:rPr lang="x-none" dirty="0" smtClean="0"/>
              <a:t>сазнања о психичком функционисању ОСЈП и генерално о интеракцији језичке патологије и психолошких чинилаца</a:t>
            </a:r>
          </a:p>
          <a:p>
            <a:endParaRPr lang="en-US" dirty="0"/>
          </a:p>
        </p:txBody>
      </p:sp>
      <p:pic>
        <p:nvPicPr>
          <p:cNvPr id="7" name="Picture 8" descr="MCj041276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133" y="2140005"/>
            <a:ext cx="3764733" cy="344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Термин метод користимо у ширем и ужем значењу: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x-none" u="sng" dirty="0" smtClean="0"/>
              <a:t>Шире:</a:t>
            </a:r>
          </a:p>
          <a:p>
            <a:pPr>
              <a:buNone/>
            </a:pP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Општи начин организовања научног истраживања</a:t>
            </a:r>
          </a:p>
          <a:p>
            <a:pPr>
              <a:buNone/>
            </a:pPr>
            <a:r>
              <a:rPr lang="x-none" dirty="0" smtClean="0"/>
              <a:t>-експеримент</a:t>
            </a:r>
          </a:p>
          <a:p>
            <a:pPr>
              <a:buNone/>
            </a:pPr>
            <a:r>
              <a:rPr lang="x-none" dirty="0" smtClean="0"/>
              <a:t>-систематско неекспериментално истраживање итд.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x-none" u="sng" dirty="0" smtClean="0"/>
              <a:t>Уже: </a:t>
            </a:r>
          </a:p>
          <a:p>
            <a:pPr>
              <a:buNone/>
            </a:pP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Психодијагностичка техника</a:t>
            </a:r>
          </a:p>
          <a:p>
            <a:pPr>
              <a:buFontTx/>
              <a:buChar char="-"/>
            </a:pPr>
            <a:r>
              <a:rPr lang="x-none" dirty="0" smtClean="0"/>
              <a:t>психолошки тестови</a:t>
            </a:r>
          </a:p>
          <a:p>
            <a:pPr>
              <a:buFontTx/>
              <a:buChar char="-"/>
            </a:pPr>
            <a:r>
              <a:rPr lang="x-none" dirty="0" smtClean="0"/>
              <a:t>биографска студија </a:t>
            </a:r>
          </a:p>
          <a:p>
            <a:pPr>
              <a:buFontTx/>
              <a:buChar char="-"/>
            </a:pPr>
            <a:r>
              <a:rPr lang="x-none" dirty="0" smtClean="0"/>
              <a:t>студија случаја</a:t>
            </a:r>
          </a:p>
          <a:p>
            <a:pPr>
              <a:buFontTx/>
              <a:buChar char="-"/>
            </a:pPr>
            <a:r>
              <a:rPr lang="x-none" dirty="0" smtClean="0"/>
              <a:t>опсервација  итд.</a:t>
            </a:r>
          </a:p>
          <a:p>
            <a:pPr>
              <a:buNone/>
            </a:pP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Психол. интервенционе  тех. </a:t>
            </a:r>
          </a:p>
          <a:p>
            <a:pPr>
              <a:buNone/>
            </a:pPr>
            <a:r>
              <a:rPr lang="x-none" dirty="0" smtClean="0"/>
              <a:t>- бихејвиорална терапија  итд.</a:t>
            </a:r>
          </a:p>
          <a:p>
            <a:pPr>
              <a:buNone/>
            </a:pPr>
            <a:endParaRPr lang="x-none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Научно истраживање- важне фазе</a:t>
            </a:r>
            <a:endParaRPr lang="en-US" dirty="0"/>
          </a:p>
        </p:txBody>
      </p:sp>
      <p:sp>
        <p:nvSpPr>
          <p:cNvPr id="7" name="AutoShape 93"/>
          <p:cNvSpPr>
            <a:spLocks noGrp="1" noChangeAspect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x-none" dirty="0" smtClean="0"/>
              <a:t>Истраживачки проблем и хипотезе</a:t>
            </a:r>
          </a:p>
          <a:p>
            <a:endParaRPr lang="x-none" dirty="0" smtClean="0"/>
          </a:p>
          <a:p>
            <a:r>
              <a:rPr lang="x-none" dirty="0" smtClean="0"/>
              <a:t>Нацрт истраживања</a:t>
            </a:r>
          </a:p>
          <a:p>
            <a:pPr>
              <a:buNone/>
            </a:pPr>
            <a:endParaRPr lang="x-none" dirty="0" smtClean="0"/>
          </a:p>
          <a:p>
            <a:r>
              <a:rPr lang="x-none" dirty="0" smtClean="0"/>
              <a:t>Теренско испитивање</a:t>
            </a:r>
          </a:p>
          <a:p>
            <a:endParaRPr lang="x-none" dirty="0" smtClean="0"/>
          </a:p>
          <a:p>
            <a:r>
              <a:rPr lang="x-none" dirty="0" smtClean="0"/>
              <a:t>Обрада резултата</a:t>
            </a:r>
            <a:endParaRPr lang="en-US" dirty="0"/>
          </a:p>
        </p:txBody>
      </p:sp>
      <p:pic>
        <p:nvPicPr>
          <p:cNvPr id="11" name="Picture 13" descr="MCj041361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06666"/>
            <a:ext cx="4038600" cy="311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Психодијагностички и психолошки интервенциони  методи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dirty="0" smtClean="0">
                <a:solidFill>
                  <a:srgbClr val="FF0000"/>
                </a:solidFill>
              </a:rPr>
              <a:t>Психодијагностички </a:t>
            </a:r>
          </a:p>
          <a:p>
            <a:r>
              <a:rPr lang="x-none" dirty="0" smtClean="0"/>
              <a:t>Сви </a:t>
            </a:r>
            <a:r>
              <a:rPr lang="x-none" smtClean="0"/>
              <a:t>методи </a:t>
            </a:r>
            <a:r>
              <a:rPr lang="x-none" smtClean="0"/>
              <a:t>и</a:t>
            </a:r>
            <a:r>
              <a:rPr lang="sr-Cyrl-CS" dirty="0" smtClean="0"/>
              <a:t> </a:t>
            </a:r>
            <a:r>
              <a:rPr lang="x-none" smtClean="0"/>
              <a:t>технике </a:t>
            </a:r>
            <a:r>
              <a:rPr lang="x-none" dirty="0" smtClean="0"/>
              <a:t>које психолог користи за утврђивање  психичког статуса клијента са јез. порем.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dirty="0" smtClean="0">
                <a:solidFill>
                  <a:srgbClr val="FF0000"/>
                </a:solidFill>
              </a:rPr>
              <a:t>Псих.интервенциони-</a:t>
            </a:r>
            <a:r>
              <a:rPr lang="x-none" dirty="0" smtClean="0"/>
              <a:t>психотерапијски</a:t>
            </a:r>
          </a:p>
          <a:p>
            <a:r>
              <a:rPr lang="x-none" dirty="0" smtClean="0"/>
              <a:t>Сви методи и технике који се користе у психотерапији или </a:t>
            </a:r>
            <a:r>
              <a:rPr lang="x-none" smtClean="0"/>
              <a:t>у </a:t>
            </a:r>
            <a:r>
              <a:rPr lang="sr-Cyrl-CS" dirty="0" smtClean="0"/>
              <a:t>стимулативне сврхе у </a:t>
            </a:r>
            <a:r>
              <a:rPr lang="x-none" smtClean="0"/>
              <a:t>оквиру  </a:t>
            </a:r>
            <a:r>
              <a:rPr lang="x-none" dirty="0" smtClean="0"/>
              <a:t>ре(хабилитационог ) поступка,а циљају на конструктивне </a:t>
            </a:r>
            <a:r>
              <a:rPr lang="x-none" smtClean="0"/>
              <a:t>психичке </a:t>
            </a:r>
            <a:r>
              <a:rPr lang="sr-Cyrl-CS" dirty="0" smtClean="0"/>
              <a:t> и језичке </a:t>
            </a:r>
            <a:r>
              <a:rPr lang="x-none" smtClean="0"/>
              <a:t>промене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x-none" dirty="0" smtClean="0"/>
              <a:t>sihodijagnostički instrumenti koji se koriste sa OSJP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x-none" dirty="0" smtClean="0"/>
              <a:t>1. psihološki testovi</a:t>
            </a:r>
          </a:p>
          <a:p>
            <a:r>
              <a:rPr lang="x-none" dirty="0" smtClean="0"/>
              <a:t>2. opservacija</a:t>
            </a:r>
          </a:p>
          <a:p>
            <a:r>
              <a:rPr lang="x-none" dirty="0" smtClean="0"/>
              <a:t>3. biografska studija</a:t>
            </a:r>
          </a:p>
          <a:p>
            <a:r>
              <a:rPr lang="x-none" dirty="0" smtClean="0"/>
              <a:t>4. studija slučaja</a:t>
            </a:r>
          </a:p>
          <a:p>
            <a:r>
              <a:rPr lang="x-none" dirty="0" smtClean="0"/>
              <a:t>5. sociometrija</a:t>
            </a:r>
          </a:p>
          <a:p>
            <a:pPr>
              <a:buNone/>
            </a:pPr>
            <a:r>
              <a:rPr lang="x-none" dirty="0" smtClean="0"/>
              <a:t>                                            itd.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14" descr="j0275892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7645" y="3041593"/>
            <a:ext cx="1797710" cy="164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Психолошки тестови</a:t>
            </a:r>
            <a:br>
              <a:rPr lang="x-none" dirty="0" smtClean="0"/>
            </a:br>
            <a:r>
              <a:rPr lang="x-none" sz="2200" dirty="0" smtClean="0"/>
              <a:t>тестови способности, тестови личности,</a:t>
            </a:r>
            <a:br>
              <a:rPr lang="x-none" sz="2200" dirty="0" smtClean="0"/>
            </a:br>
            <a:r>
              <a:rPr lang="x-none" sz="2200" dirty="0" smtClean="0"/>
              <a:t>психолингвистички  тестови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sz="2000" dirty="0" smtClean="0"/>
              <a:t>Vekslerove skale za merenje inteligencije</a:t>
            </a:r>
          </a:p>
          <a:p>
            <a:r>
              <a:rPr lang="x-none" sz="2000" dirty="0" smtClean="0"/>
              <a:t>Meril Palmer skala</a:t>
            </a:r>
          </a:p>
          <a:p>
            <a:r>
              <a:rPr lang="x-none" sz="2000" dirty="0" smtClean="0"/>
              <a:t>Ravenove progresivne matrice</a:t>
            </a:r>
          </a:p>
          <a:p>
            <a:pPr>
              <a:buNone/>
            </a:pPr>
            <a:r>
              <a:rPr lang="x-none" sz="2000" dirty="0" smtClean="0"/>
              <a:t>___________________</a:t>
            </a:r>
          </a:p>
          <a:p>
            <a:r>
              <a:rPr lang="x-none" sz="2000" dirty="0" smtClean="0"/>
              <a:t>Projektivni testovi (Roršah)</a:t>
            </a:r>
          </a:p>
          <a:p>
            <a:r>
              <a:rPr lang="x-none" sz="2000" dirty="0" smtClean="0"/>
              <a:t>Vilobi upitnik</a:t>
            </a:r>
          </a:p>
          <a:p>
            <a:r>
              <a:rPr lang="x-none" sz="2000" dirty="0" smtClean="0"/>
              <a:t>Test samoprocene reagovanja na govorne situacije</a:t>
            </a:r>
          </a:p>
          <a:p>
            <a:pPr>
              <a:buNone/>
            </a:pPr>
            <a:r>
              <a:rPr lang="x-none" sz="2000" dirty="0" smtClean="0"/>
              <a:t>__________________</a:t>
            </a:r>
          </a:p>
          <a:p>
            <a:r>
              <a:rPr lang="x-none" sz="2000" dirty="0" smtClean="0"/>
              <a:t>ITPA</a:t>
            </a:r>
          </a:p>
          <a:p>
            <a:r>
              <a:rPr lang="x-none" sz="2000" dirty="0" smtClean="0"/>
              <a:t>Rajnel skala</a:t>
            </a:r>
          </a:p>
          <a:p>
            <a:r>
              <a:rPr lang="x-none" sz="2000" dirty="0" smtClean="0"/>
              <a:t>Lurija Nebraska neuropsihološka     baterija</a:t>
            </a:r>
          </a:p>
          <a:p>
            <a:r>
              <a:rPr lang="x-none" sz="2000" dirty="0" smtClean="0"/>
              <a:t>SKS (Radoman Nikolić)</a:t>
            </a:r>
          </a:p>
          <a:p>
            <a:r>
              <a:rPr lang="x-none" sz="2000" dirty="0" smtClean="0"/>
              <a:t> jez.testovi (Kašić, Vladisavljević)</a:t>
            </a:r>
            <a:endParaRPr lang="en-US" sz="2000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038600"/>
            <a:ext cx="1523810" cy="19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4495800" y="4724400"/>
            <a:ext cx="978408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Психотерапија и ре(хабилитација)</a:t>
            </a:r>
            <a:br>
              <a:rPr lang="x-none" dirty="0" smtClean="0"/>
            </a:br>
            <a:r>
              <a:rPr lang="x-none" dirty="0" smtClean="0"/>
              <a:t>особа са језичким поремећајима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Терапија понашања</a:t>
            </a:r>
          </a:p>
          <a:p>
            <a:r>
              <a:rPr lang="x-none" dirty="0" smtClean="0"/>
              <a:t>Психоаналитичка психотерапија</a:t>
            </a:r>
          </a:p>
          <a:p>
            <a:r>
              <a:rPr lang="x-none" dirty="0" smtClean="0"/>
              <a:t>Гешталт терапија</a:t>
            </a:r>
          </a:p>
          <a:p>
            <a:r>
              <a:rPr lang="x-none" dirty="0" smtClean="0"/>
              <a:t>Арт терапија</a:t>
            </a:r>
          </a:p>
          <a:p>
            <a:r>
              <a:rPr lang="x-none" dirty="0" smtClean="0"/>
              <a:t>Аутогени тренинг и терапија релаксацијом</a:t>
            </a:r>
          </a:p>
          <a:p>
            <a:r>
              <a:rPr lang="x-none" dirty="0" smtClean="0"/>
              <a:t>Породична терапија</a:t>
            </a:r>
          </a:p>
          <a:p>
            <a:r>
              <a:rPr lang="x-none" dirty="0" smtClean="0"/>
              <a:t>Психотерапија родитеља  итд.</a:t>
            </a:r>
            <a:endParaRPr lang="en-US" dirty="0"/>
          </a:p>
        </p:txBody>
      </p:sp>
      <p:pic>
        <p:nvPicPr>
          <p:cNvPr id="2050" name="Picture 2" descr="C:\Users\Fasper\Pictures\psychotherap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47920"/>
            <a:ext cx="4038600" cy="3830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FF0000"/>
                </a:solidFill>
              </a:rPr>
              <a:t> Терминологија, дефиниције модели ометености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x-none" dirty="0" smtClean="0"/>
          </a:p>
          <a:p>
            <a:r>
              <a:rPr lang="x-none" dirty="0" smtClean="0"/>
              <a:t>Модели ометености:</a:t>
            </a:r>
          </a:p>
          <a:p>
            <a:r>
              <a:rPr lang="x-none" dirty="0" smtClean="0"/>
              <a:t>медицински, психолошки, социјални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x-none" dirty="0" smtClean="0"/>
              <a:t>ežorativni i stigmatizirajući termini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x-none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x-none" dirty="0" smtClean="0"/>
              <a:t>defekt) zamenjuju se neutralnijom terminologijom (ometenost)</a:t>
            </a:r>
            <a:endParaRPr lang="en-US" dirty="0" smtClean="0"/>
          </a:p>
          <a:p>
            <a:r>
              <a:rPr lang="en-US" dirty="0" err="1" smtClean="0"/>
              <a:t>Ometenost</a:t>
            </a:r>
            <a:r>
              <a:rPr lang="sr-Latn-CS" dirty="0" smtClean="0"/>
              <a:t> (disability) je gubitak ili ograničenje aktivnosti za učestvovanje u društvu na istom nivou sa drugima zbog socijalnih ili prirodnih prepreka </a:t>
            </a:r>
            <a:r>
              <a:rPr lang="en-US" dirty="0" smtClean="0"/>
              <a:t> (SZO)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 </a:t>
            </a:r>
            <a:endParaRPr lang="x-none" dirty="0" smtClean="0"/>
          </a:p>
          <a:p>
            <a:r>
              <a:rPr lang="en-US" dirty="0" smtClean="0"/>
              <a:t>M</a:t>
            </a:r>
            <a:r>
              <a:rPr lang="x-none" dirty="0" smtClean="0"/>
              <a:t>edicinski, psihološki i socijalni model ometenosti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Инклузија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 smtClean="0"/>
              <a:t>Инклузија је укључивање особе са ометеношћу у главне токове друштвеног живота (школовање,лечење,култура, спорт,религијски живот , коришћење свих социјалних служби) али тако што ће друштво </a:t>
            </a:r>
            <a:r>
              <a:rPr lang="x-none" smtClean="0"/>
              <a:t>прилагодити </a:t>
            </a:r>
            <a:r>
              <a:rPr lang="sr-Cyrl-CS" dirty="0" smtClean="0"/>
              <a:t>организацију, </a:t>
            </a:r>
            <a:r>
              <a:rPr lang="x-none" smtClean="0"/>
              <a:t>начине </a:t>
            </a:r>
            <a:r>
              <a:rPr lang="x-none" dirty="0" smtClean="0"/>
              <a:t>и приступачност установама и активностима  према специфичним потребама ових особа.</a:t>
            </a:r>
          </a:p>
          <a:p>
            <a:r>
              <a:rPr lang="x-none" dirty="0" smtClean="0"/>
              <a:t>Инклузивно образовање – заједно са другима али подешено и за посебне потребе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0CDF59-973F-4EAE-9EF2-738CA4C416A8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DE364-457F-427A-8171-20DCC1E9063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Садржај </a:t>
            </a:r>
            <a:r>
              <a:rPr lang="sr-Cyrl-CS" dirty="0" smtClean="0"/>
              <a:t>наставног предмета</a:t>
            </a:r>
            <a:r>
              <a:rPr lang="sr-Cyrl-CS" dirty="0" smtClean="0"/>
              <a:t>: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Предмет садржи три сегмента:</a:t>
            </a:r>
            <a:endParaRPr lang="x-none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 Први се кратко бави </a:t>
            </a:r>
            <a:r>
              <a:rPr lang="sr-Latn-CS" sz="2400" b="1" dirty="0" smtClean="0"/>
              <a:t>предметом проучавања и методама</a:t>
            </a:r>
            <a:r>
              <a:rPr lang="sr-Latn-CS" sz="2400" dirty="0" smtClean="0"/>
              <a:t> психологије језика и језичких поремећаја као и системом категоријалних појмова, </a:t>
            </a:r>
            <a:r>
              <a:rPr lang="sr-Latn-CS" sz="2400" b="1" dirty="0" smtClean="0"/>
              <a:t>теоријским моделима</a:t>
            </a:r>
            <a:r>
              <a:rPr lang="sr-Cyrl-CS" sz="2400" dirty="0" smtClean="0"/>
              <a:t>,</a:t>
            </a:r>
            <a:r>
              <a:rPr lang="sr-Latn-CS" sz="2400" dirty="0" smtClean="0"/>
              <a:t> терминологијом у овој области. </a:t>
            </a:r>
            <a:endParaRPr lang="x-none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Други сегмент  обухвата   теоријска знања из</a:t>
            </a:r>
            <a:r>
              <a:rPr lang="sr-Cyrl-CS" sz="2400" dirty="0" smtClean="0"/>
              <a:t> </a:t>
            </a:r>
            <a:r>
              <a:rPr lang="sr-Latn-CS" sz="2400" b="1" dirty="0" smtClean="0"/>
              <a:t>психологије нормалног језика и комуникације</a:t>
            </a:r>
            <a:r>
              <a:rPr lang="sr-Latn-CS" sz="2400" dirty="0" smtClean="0"/>
              <a:t> као основе за разумевање психологије језичког и говорног поремећаја и поремећаја комуникације </a:t>
            </a:r>
            <a:r>
              <a:rPr lang="sr-Cyrl-CS" sz="2400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Cyrl-CS" sz="2400" dirty="0" smtClean="0"/>
              <a:t>Трећи сегмент обухвата </a:t>
            </a:r>
            <a:r>
              <a:rPr lang="sr-Cyrl-CS" sz="2400" b="1" dirty="0" smtClean="0"/>
              <a:t>психологију језичких поремећаја и поремећаја комуникације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Интеграција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Социјална интеграција или интегрисано образовање подразумевају убацивање особе са ометеношћу или посебним потребама у </a:t>
            </a:r>
            <a:r>
              <a:rPr lang="x-none" smtClean="0"/>
              <a:t>постојећи </a:t>
            </a:r>
            <a:r>
              <a:rPr lang="sr-Cyrl-CS" dirty="0" smtClean="0"/>
              <a:t>друштвени систем</a:t>
            </a:r>
            <a:r>
              <a:rPr lang="x-none" smtClean="0"/>
              <a:t>(</a:t>
            </a:r>
            <a:r>
              <a:rPr lang="sr-Cyrl-CS" dirty="0" smtClean="0"/>
              <a:t>нпр. </a:t>
            </a:r>
            <a:r>
              <a:rPr lang="x-none" smtClean="0"/>
              <a:t>образовни </a:t>
            </a:r>
            <a:r>
              <a:rPr lang="x-none" dirty="0" smtClean="0"/>
              <a:t>систем) без његовог прилагођавања и подешавања за специфичне потребе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 </a:t>
            </a:r>
            <a:r>
              <a:rPr lang="x-none" dirty="0" smtClean="0"/>
              <a:t>део градива</a:t>
            </a:r>
            <a:br>
              <a:rPr lang="x-none" dirty="0" smtClean="0"/>
            </a:br>
            <a:r>
              <a:rPr lang="x-none" dirty="0" smtClean="0">
                <a:solidFill>
                  <a:srgbClr val="FF0000"/>
                </a:solidFill>
              </a:rPr>
              <a:t> Психологија језика и комуникације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Рани развој комуникације</a:t>
            </a:r>
          </a:p>
          <a:p>
            <a:r>
              <a:rPr lang="x-none" dirty="0" smtClean="0"/>
              <a:t>Функције језика у психосоцијалном контекс.</a:t>
            </a:r>
          </a:p>
          <a:p>
            <a:r>
              <a:rPr lang="x-none" dirty="0" smtClean="0"/>
              <a:t>Сазнајне функције и језик</a:t>
            </a:r>
          </a:p>
          <a:p>
            <a:pPr>
              <a:buNone/>
            </a:pPr>
            <a:endParaRPr lang="x-none" dirty="0" smtClean="0"/>
          </a:p>
        </p:txBody>
      </p:sp>
      <p:pic>
        <p:nvPicPr>
          <p:cNvPr id="4" name="Picture 10" descr="MPj04310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263" y="3284538"/>
            <a:ext cx="4751387" cy="3167062"/>
          </a:xfrm>
          <a:prstGeom prst="rect">
            <a:avLst/>
          </a:prstGeom>
          <a:noFill/>
          <a:effectLst>
            <a:outerShdw dist="107763" dir="2700000" algn="ctr" rotWithShape="0">
              <a:srgbClr val="666699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Психолошки значај породице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dirty="0" smtClean="0"/>
              <a:t>Утицај породице на редовни развој говора,језика и комуникације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Однос језика и когнитивних способности  и одднос језика и некогнитивних аспеката личности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 dirty="0" smtClean="0"/>
          </a:p>
          <a:p>
            <a:pPr>
              <a:buNone/>
            </a:pPr>
            <a:r>
              <a:rPr lang="sr-Cyrl-CS" dirty="0" smtClean="0"/>
              <a:t>   1. Однос језика и опажања, </a:t>
            </a:r>
          </a:p>
          <a:p>
            <a:pPr>
              <a:buNone/>
            </a:pPr>
            <a:r>
              <a:rPr lang="sr-Cyrl-CS" dirty="0" smtClean="0"/>
              <a:t>                   језика и памћења,</a:t>
            </a:r>
          </a:p>
          <a:p>
            <a:pPr>
              <a:buNone/>
            </a:pPr>
            <a:r>
              <a:rPr lang="sr-Cyrl-CS" dirty="0" smtClean="0"/>
              <a:t>                   језика и мишљења</a:t>
            </a:r>
          </a:p>
          <a:p>
            <a:pPr>
              <a:buNone/>
            </a:pPr>
            <a:r>
              <a:rPr lang="sr-Cyrl-CS" dirty="0" smtClean="0"/>
              <a:t>   2. Однос језика и емоционално социјалног функционисања личности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Мишљење и језик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x-none" dirty="0" smtClean="0"/>
              <a:t>Три могућа односа са подваријантама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x-none" dirty="0" smtClean="0"/>
              <a:t>Преклапање</a:t>
            </a:r>
          </a:p>
          <a:p>
            <a:pPr marL="514350" indent="-514350">
              <a:buAutoNum type="arabicPeriod"/>
            </a:pPr>
            <a:r>
              <a:rPr lang="x-none" dirty="0" smtClean="0"/>
              <a:t>Зависност </a:t>
            </a:r>
          </a:p>
          <a:p>
            <a:pPr marL="514350" indent="-514350">
              <a:buAutoNum type="arabicPeriod"/>
            </a:pPr>
            <a:r>
              <a:rPr lang="x-none" dirty="0" smtClean="0"/>
              <a:t>Независност</a:t>
            </a:r>
          </a:p>
          <a:p>
            <a:pPr marL="514350" indent="-514350">
              <a:buNone/>
            </a:pPr>
            <a:r>
              <a:rPr lang="x-none" dirty="0" smtClean="0"/>
              <a:t>                     2.  Зависност </a:t>
            </a:r>
          </a:p>
          <a:p>
            <a:pPr marL="514350" indent="-514350">
              <a:buNone/>
            </a:pPr>
            <a:r>
              <a:rPr lang="x-none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-Сапир- Ворфова хипотеза</a:t>
            </a:r>
          </a:p>
          <a:p>
            <a:pPr marL="514350" indent="-514350">
              <a:buNone/>
            </a:pPr>
            <a:r>
              <a:rPr lang="x-none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-Когнитивистичка хипотеза</a:t>
            </a:r>
          </a:p>
          <a:p>
            <a:pPr>
              <a:buNone/>
            </a:pPr>
            <a:r>
              <a:rPr lang="x-none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-Интеракционистичка хипотеза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III део градива</a:t>
            </a:r>
            <a:br>
              <a:rPr lang="x-none" dirty="0" smtClean="0"/>
            </a:br>
            <a:r>
              <a:rPr lang="x-none" dirty="0" smtClean="0">
                <a:solidFill>
                  <a:srgbClr val="FF0000"/>
                </a:solidFill>
              </a:rPr>
              <a:t>Психологија поремећаја језика и комуникација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10" descr="4 tipa licnost_flegmatica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820194"/>
            <a:ext cx="2857500" cy="2085975"/>
          </a:xfrm>
          <a:effectLst>
            <a:outerShdw dist="107763" dir="2700000" algn="ctr" rotWithShape="0">
              <a:srgbClr val="5F5F5F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Klasifikacija jezičkih poremećaja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/>
              <a:t>Somatogeni</a:t>
            </a:r>
          </a:p>
          <a:p>
            <a:pPr marL="609600" indent="-609600">
              <a:buFontTx/>
              <a:buNone/>
            </a:pPr>
            <a:r>
              <a:rPr lang="sr-Latn-CS"/>
              <a:t>     a) senzorogeni (gluvoća,slepoća)</a:t>
            </a:r>
          </a:p>
          <a:p>
            <a:pPr marL="609600" indent="-609600">
              <a:buFontTx/>
              <a:buNone/>
            </a:pPr>
            <a:r>
              <a:rPr lang="sr-Latn-CS"/>
              <a:t>     b)neurogeni</a:t>
            </a:r>
          </a:p>
          <a:p>
            <a:pPr marL="609600" indent="-609600">
              <a:buFontTx/>
              <a:buNone/>
            </a:pPr>
            <a:endParaRPr lang="sr-Latn-CS"/>
          </a:p>
          <a:p>
            <a:pPr marL="609600" indent="-609600">
              <a:buFontTx/>
              <a:buAutoNum type="arabicPeriod" startAt="2"/>
            </a:pPr>
            <a:r>
              <a:rPr lang="sr-Latn-CS"/>
              <a:t>Psihogeni</a:t>
            </a:r>
          </a:p>
          <a:p>
            <a:pPr marL="609600" indent="-609600">
              <a:buFontTx/>
              <a:buNone/>
            </a:pPr>
            <a:endParaRPr lang="sr-Latn-CS"/>
          </a:p>
          <a:p>
            <a:pPr marL="609600" indent="-609600">
              <a:buFontTx/>
              <a:buNone/>
            </a:pPr>
            <a:r>
              <a:rPr lang="en-US"/>
              <a:t>3.   Sociogeni</a:t>
            </a:r>
            <a:endParaRPr lang="sr-Latn-CS"/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7772400" cy="3600450"/>
          </a:xfrm>
        </p:spPr>
        <p:txBody>
          <a:bodyPr/>
          <a:lstStyle/>
          <a:p>
            <a:r>
              <a:rPr lang="en-US"/>
              <a:t>somatogeni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sen</a:t>
            </a:r>
            <a:r>
              <a:rPr lang="sr-Latn-CS"/>
              <a:t>z</a:t>
            </a:r>
            <a:r>
              <a:rPr lang="en-US"/>
              <a:t>orogeni</a:t>
            </a:r>
          </a:p>
        </p:txBody>
      </p:sp>
      <p:pic>
        <p:nvPicPr>
          <p:cNvPr id="4104" name="Picture 8" descr="j024071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762000"/>
            <a:ext cx="1163638" cy="1827213"/>
          </a:xfrm>
        </p:spPr>
      </p:pic>
      <p:graphicFrame>
        <p:nvGraphicFramePr>
          <p:cNvPr id="4135" name="Group 39"/>
          <p:cNvGraphicFramePr>
            <a:graphicFrameLocks noGrp="1"/>
          </p:cNvGraphicFramePr>
          <p:nvPr>
            <p:ph sz="quarter" idx="4294967295"/>
          </p:nvPr>
        </p:nvGraphicFramePr>
        <p:xfrm>
          <a:off x="5410200" y="3733800"/>
          <a:ext cx="3276600" cy="2895601"/>
        </p:xfrm>
        <a:graphic>
          <a:graphicData uri="http://schemas.openxmlformats.org/drawingml/2006/table">
            <a:tbl>
              <a:tblPr/>
              <a:tblGrid>
                <a:gridCol w="1676400"/>
                <a:gridCol w="1600200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Gov.po</a:t>
                      </a: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r. 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luvih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Gov.por.slepih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Gov.por.</a:t>
                      </a: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nagluvih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Gov.por.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Gluvoslepih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PSIHOGENI</a:t>
            </a:r>
            <a:endParaRPr lang="en-US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x-none" dirty="0" smtClean="0"/>
              <a:t> Ј</a:t>
            </a:r>
            <a:r>
              <a:rPr lang="sr-Latn-CS" dirty="0" smtClean="0"/>
              <a:t>ezički poremećaji koji su </a:t>
            </a:r>
            <a:r>
              <a:rPr lang="x-none" dirty="0" smtClean="0"/>
              <a:t>(</a:t>
            </a:r>
            <a:r>
              <a:rPr lang="sr-Latn-CS" dirty="0" smtClean="0"/>
              <a:t>često</a:t>
            </a:r>
            <a:r>
              <a:rPr lang="x-none" dirty="0" smtClean="0"/>
              <a:t>)</a:t>
            </a:r>
            <a:r>
              <a:rPr lang="sr-Latn-CS" dirty="0" smtClean="0"/>
              <a:t> psihog</a:t>
            </a:r>
            <a:r>
              <a:rPr lang="en-US" dirty="0" err="1" smtClean="0"/>
              <a:t>eni</a:t>
            </a:r>
            <a:r>
              <a:rPr lang="x-none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sr-Latn-CS" dirty="0" smtClean="0"/>
              <a:t>Mucanje</a:t>
            </a:r>
            <a:endParaRPr lang="sr-Latn-CS" dirty="0"/>
          </a:p>
          <a:p>
            <a:r>
              <a:rPr lang="sr-Latn-CS" dirty="0"/>
              <a:t>Mutizam</a:t>
            </a:r>
          </a:p>
          <a:p>
            <a:r>
              <a:rPr lang="sr-Latn-CS" dirty="0"/>
              <a:t>Elektivni mutizam</a:t>
            </a:r>
          </a:p>
          <a:p>
            <a:r>
              <a:rPr lang="sr-Latn-CS" dirty="0"/>
              <a:t>Psihogena gluvoća         itd.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S</a:t>
            </a:r>
            <a:r>
              <a:rPr lang="sr-Latn-CS" dirty="0" smtClean="0"/>
              <a:t>ociogeni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CS" sz="2400"/>
              <a:t>Feralni slučajevi</a:t>
            </a:r>
            <a:endParaRPr lang="en-US" sz="240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Latn-CS" sz="2400"/>
              <a:t>Slučaj divljeg dečaka VIKTORA iz Averona</a:t>
            </a:r>
          </a:p>
          <a:p>
            <a:r>
              <a:rPr lang="sr-Latn-CS" sz="2400"/>
              <a:t>Na slici je spomenik dr. Itara i njegovog “rehabilitanta” Viktora</a:t>
            </a:r>
            <a:endParaRPr lang="en-US" sz="2400"/>
          </a:p>
          <a:p>
            <a:r>
              <a:rPr lang="en-US" sz="2400"/>
              <a:t>Pronadjen je 1799g. kada je imao 11 godina </a:t>
            </a:r>
            <a:endParaRPr lang="sr-Latn-CS" sz="2400"/>
          </a:p>
          <a:p>
            <a:r>
              <a:rPr lang="sr-Latn-CS" sz="2400"/>
              <a:t>Viktor je naučio da izgovara samo dve reči,da razume govor</a:t>
            </a:r>
          </a:p>
          <a:p>
            <a:pPr>
              <a:buFontTx/>
              <a:buNone/>
            </a:pPr>
            <a:r>
              <a:rPr lang="sr-Latn-CS" sz="2400"/>
              <a:t>    i da čita</a:t>
            </a:r>
            <a:endParaRPr lang="en-US" sz="2400"/>
          </a:p>
        </p:txBody>
      </p:sp>
      <p:pic>
        <p:nvPicPr>
          <p:cNvPr id="13317" name="Picture 5" descr="Image5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382838"/>
            <a:ext cx="4445000" cy="295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F8B7D8-3C31-4839-B581-9F20D4F41419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D9A67-2E4B-4573-B02E-6FA9D6FEEA2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sz="3600" dirty="0" smtClean="0"/>
              <a:t>Н</a:t>
            </a:r>
            <a:r>
              <a:rPr lang="sr-Cyrl-CS" sz="3600" dirty="0" smtClean="0"/>
              <a:t>ајважнији</a:t>
            </a:r>
            <a:r>
              <a:rPr lang="sr-Latn-CS" sz="3600" dirty="0" smtClean="0"/>
              <a:t> </a:t>
            </a:r>
            <a:r>
              <a:rPr lang="sr-Latn-CS" sz="3600" dirty="0" smtClean="0"/>
              <a:t>део </a:t>
            </a:r>
            <a:r>
              <a:rPr lang="sr-Cyrl-CS" sz="3600" dirty="0" smtClean="0"/>
              <a:t>наставног </a:t>
            </a:r>
            <a:r>
              <a:rPr lang="sr-Latn-CS" sz="3600" dirty="0" smtClean="0"/>
              <a:t>предмета </a:t>
            </a:r>
            <a:r>
              <a:rPr lang="sr-Latn-CS" sz="3600" dirty="0" smtClean="0"/>
              <a:t>бави се</a:t>
            </a:r>
            <a:r>
              <a:rPr lang="sr-Latn-CS" sz="3600" b="1" dirty="0" smtClean="0"/>
              <a:t> психологијом језичких поремећаја</a:t>
            </a:r>
            <a:r>
              <a:rPr lang="sr-Latn-CS" sz="3600" dirty="0" smtClean="0"/>
              <a:t> која обухвата</a:t>
            </a:r>
            <a:r>
              <a:rPr lang="x-none" sz="3600" dirty="0" smtClean="0"/>
              <a:t>:</a:t>
            </a:r>
            <a:endParaRPr lang="en-US" sz="3600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2400" dirty="0" smtClean="0"/>
              <a:t>1.</a:t>
            </a:r>
            <a:r>
              <a:rPr lang="en-US" sz="2400" dirty="0" smtClean="0"/>
              <a:t> </a:t>
            </a:r>
            <a:r>
              <a:rPr lang="sr-Latn-CS" sz="2400" dirty="0" smtClean="0"/>
              <a:t>Психолошке детерминанте и психолошке последице језичког поремећаја,</a:t>
            </a:r>
            <a:endParaRPr lang="x-none" sz="2400" dirty="0" smtClean="0"/>
          </a:p>
          <a:p>
            <a:pPr eaLnBrk="1" hangingPunct="1">
              <a:buNone/>
            </a:pPr>
            <a:endParaRPr lang="sr-Latn-CS" sz="2400" dirty="0" smtClean="0"/>
          </a:p>
          <a:p>
            <a:pPr eaLnBrk="1" hangingPunct="1"/>
            <a:r>
              <a:rPr lang="sr-Latn-CS" sz="2400" dirty="0" smtClean="0"/>
              <a:t>2. Приказ  псих</a:t>
            </a:r>
            <a:r>
              <a:rPr lang="sr-Cyrl-CS" sz="2400" dirty="0" smtClean="0"/>
              <a:t>ич</a:t>
            </a:r>
            <a:r>
              <a:rPr lang="sr-Latn-CS" sz="2400" dirty="0" smtClean="0"/>
              <a:t>ких, </a:t>
            </a:r>
            <a:r>
              <a:rPr lang="x-none" sz="2400" dirty="0" smtClean="0"/>
              <a:t>језичких</a:t>
            </a:r>
            <a:r>
              <a:rPr lang="sr-Latn-CS" sz="2400" dirty="0" smtClean="0"/>
              <a:t> и комуникационих карактеристика особа са психогеном, соматогеном и социогеном етиологијом језичких поремећаја,</a:t>
            </a:r>
            <a:endParaRPr lang="x-none" sz="2400" dirty="0" smtClean="0"/>
          </a:p>
          <a:p>
            <a:pPr eaLnBrk="1" hangingPunct="1">
              <a:buNone/>
            </a:pPr>
            <a:endParaRPr lang="x-none" sz="2400" dirty="0" smtClean="0"/>
          </a:p>
          <a:p>
            <a:pPr eaLnBrk="1" hangingPunct="1"/>
            <a:r>
              <a:rPr lang="sr-Latn-CS" sz="2400" dirty="0" smtClean="0"/>
              <a:t>3.</a:t>
            </a:r>
            <a:r>
              <a:rPr lang="x-none" sz="2400" dirty="0" smtClean="0"/>
              <a:t> </a:t>
            </a:r>
            <a:r>
              <a:rPr lang="sr-Latn-CS" sz="2400" dirty="0" smtClean="0"/>
              <a:t>Психолошку процену и психолошки третман особа са језичким поремећајима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Утицај</a:t>
            </a:r>
            <a:r>
              <a:rPr lang="en-US" sz="3200" dirty="0" smtClean="0"/>
              <a:t> </a:t>
            </a:r>
            <a:r>
              <a:rPr lang="en-US" sz="3200" dirty="0" err="1" smtClean="0"/>
              <a:t>породице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емоционалну</a:t>
            </a:r>
            <a:r>
              <a:rPr lang="en-US" sz="3200" dirty="0" smtClean="0"/>
              <a:t> </a:t>
            </a:r>
            <a:r>
              <a:rPr lang="en-US" sz="3200" dirty="0" err="1" smtClean="0"/>
              <a:t>прилагођеност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детета</a:t>
            </a:r>
            <a:r>
              <a:rPr lang="sr-Cyrl-CS" sz="3200" dirty="0" smtClean="0"/>
              <a:t> са јез. </a:t>
            </a:r>
            <a:r>
              <a:rPr lang="sr-Cyrl-CS" sz="3200" dirty="0" smtClean="0"/>
              <a:t>п</a:t>
            </a:r>
            <a:r>
              <a:rPr lang="sr-Cyrl-CS" sz="3200" dirty="0" smtClean="0"/>
              <a:t>ор.</a:t>
            </a:r>
            <a:endParaRPr lang="en-US" sz="32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2400" dirty="0" smtClean="0"/>
              <a:t>Породица и њени поједини чланови имају фундаментално важну улогу у психичком развоју детета са јез. </a:t>
            </a:r>
            <a:r>
              <a:rPr lang="sr-Cyrl-CS" sz="2400" dirty="0" smtClean="0"/>
              <a:t>п</a:t>
            </a:r>
            <a:r>
              <a:rPr lang="sr-Cyrl-CS" sz="2400" dirty="0" smtClean="0"/>
              <a:t>ор. Као и на сам поремећај</a:t>
            </a:r>
            <a:endParaRPr lang="sr-Cyrl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Cyrl-CS" sz="2400" dirty="0" smtClean="0"/>
              <a:t> </a:t>
            </a:r>
            <a:r>
              <a:rPr lang="sr-Cyrl-CS" sz="2400" dirty="0" smtClean="0"/>
              <a:t>Истраживање В.Радоман показало је да је глуво </a:t>
            </a:r>
            <a:r>
              <a:rPr lang="sr-Cyrl-CS" sz="2400" dirty="0" smtClean="0"/>
              <a:t>дете </a:t>
            </a:r>
            <a:r>
              <a:rPr lang="sr-Cyrl-CS" sz="2400" dirty="0" smtClean="0"/>
              <a:t> и адолесцент емоционално </a:t>
            </a:r>
            <a:r>
              <a:rPr lang="sr-Cyrl-CS" sz="2400" dirty="0" smtClean="0"/>
              <a:t>зависно и везано искључиво за сопствену породицу са малим бројем ванпородичних емоционално важних фигура, за разлику од наглувог детета које показује зрелији опсег емоционалног везивања.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Психолошке детерминанте језичких поремећаја: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Улога психичке трауме и стреса у развоју језичко-говорног поремећаја </a:t>
            </a:r>
          </a:p>
          <a:p>
            <a:r>
              <a:rPr lang="x-none" dirty="0" smtClean="0"/>
              <a:t>Психички конфликт</a:t>
            </a:r>
          </a:p>
          <a:p>
            <a:pPr>
              <a:buNone/>
            </a:pPr>
            <a:r>
              <a:rPr lang="x-none" dirty="0" smtClean="0"/>
              <a:t>    и језички поремећај</a:t>
            </a:r>
          </a:p>
          <a:p>
            <a:r>
              <a:rPr lang="x-none" dirty="0" smtClean="0"/>
              <a:t>Ментално обољење и</a:t>
            </a:r>
          </a:p>
          <a:p>
            <a:pPr>
              <a:buNone/>
            </a:pPr>
            <a:r>
              <a:rPr lang="x-none" dirty="0" smtClean="0"/>
              <a:t>језичко- комуникативни</a:t>
            </a:r>
          </a:p>
          <a:p>
            <a:pPr>
              <a:buNone/>
            </a:pPr>
            <a:r>
              <a:rPr lang="x-none" dirty="0" smtClean="0"/>
              <a:t>поремећај (SCH, аутизам)</a:t>
            </a:r>
          </a:p>
          <a:p>
            <a:endParaRPr lang="x-none" dirty="0" smtClean="0"/>
          </a:p>
          <a:p>
            <a:endParaRPr lang="en-US" dirty="0"/>
          </a:p>
        </p:txBody>
      </p:sp>
      <p:pic>
        <p:nvPicPr>
          <p:cNvPr id="4" name="Picture 4" descr="555539_panic_room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743200"/>
            <a:ext cx="2425720" cy="3289300"/>
          </a:xfrm>
          <a:prstGeom prst="rect">
            <a:avLst/>
          </a:prstGeom>
          <a:effectLst>
            <a:outerShdw dist="107763" dir="2700000" algn="ctr" rotWithShape="0">
              <a:srgbClr val="CC66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 </a:t>
            </a:r>
            <a:br>
              <a:rPr lang="x-none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sz="4000" dirty="0" smtClean="0"/>
              <a:t>Kонфликт као извор језичког поремећаја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</a:t>
            </a:r>
            <a:r>
              <a:rPr lang="x-none" dirty="0" smtClean="0"/>
              <a:t>интраперсонални</a:t>
            </a:r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smtClean="0"/>
              <a:t>2.</a:t>
            </a:r>
            <a:r>
              <a:rPr lang="x-none" dirty="0" smtClean="0"/>
              <a:t>интерперсонални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x-none" dirty="0" smtClean="0"/>
              <a:t>интерперсонални</a:t>
            </a:r>
            <a:br>
              <a:rPr lang="x-none" dirty="0" smtClean="0"/>
            </a:br>
            <a:endParaRPr lang="en-US" dirty="0"/>
          </a:p>
        </p:txBody>
      </p:sp>
      <p:pic>
        <p:nvPicPr>
          <p:cNvPr id="4" name="Picture 4" descr="f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3276599"/>
            <a:ext cx="4772025" cy="201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Психолошки аспекти муцања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 smtClean="0"/>
          </a:p>
          <a:p>
            <a:r>
              <a:rPr lang="x-none" dirty="0" smtClean="0"/>
              <a:t>Често је психогено</a:t>
            </a:r>
          </a:p>
          <a:p>
            <a:r>
              <a:rPr lang="x-none" dirty="0" smtClean="0"/>
              <a:t>Психоаналитичка,бихејвиористичка и  биоадаптивна теорија</a:t>
            </a:r>
          </a:p>
          <a:p>
            <a:endParaRPr lang="x-none" dirty="0" smtClean="0"/>
          </a:p>
          <a:p>
            <a:r>
              <a:rPr lang="x-none" dirty="0" smtClean="0"/>
              <a:t>Карактеристике когнитивног функционисања</a:t>
            </a:r>
          </a:p>
          <a:p>
            <a:r>
              <a:rPr lang="x-none" dirty="0" smtClean="0"/>
              <a:t>Емоционално-социјално функционисање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Елективни мутизам –психолошка перспектива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dirty="0" smtClean="0"/>
              <a:t>Недостатак функционалног говора у свим осим неким селектованим ситуацијама</a:t>
            </a:r>
          </a:p>
          <a:p>
            <a:r>
              <a:rPr lang="sr-Latn-CS" dirty="0" smtClean="0"/>
              <a:t>Apatičnost, depresivne karakteristike</a:t>
            </a:r>
          </a:p>
          <a:p>
            <a:r>
              <a:rPr lang="sr-Latn-CS" dirty="0" smtClean="0"/>
              <a:t>Povučenost, pasivnost</a:t>
            </a:r>
          </a:p>
          <a:p>
            <a:r>
              <a:rPr lang="sr-Latn-CS" dirty="0" smtClean="0"/>
              <a:t>Mrzovolja</a:t>
            </a:r>
          </a:p>
          <a:p>
            <a:r>
              <a:rPr lang="sr-Latn-CS" dirty="0" smtClean="0"/>
              <a:t>Anksioznost i fobije</a:t>
            </a:r>
          </a:p>
          <a:p>
            <a:r>
              <a:rPr lang="sr-Latn-CS" dirty="0" smtClean="0"/>
              <a:t>Stidljivost </a:t>
            </a:r>
          </a:p>
          <a:p>
            <a:r>
              <a:rPr lang="sr-Latn-CS" dirty="0" smtClean="0"/>
              <a:t>Deficijentna motivacija i volja</a:t>
            </a:r>
          </a:p>
          <a:p>
            <a:r>
              <a:rPr lang="sr-Latn-CS" dirty="0" smtClean="0"/>
              <a:t>Slabi socijalni kontakti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x-none" dirty="0" smtClean="0"/>
          </a:p>
          <a:p>
            <a:r>
              <a:rPr lang="x-none" dirty="0" smtClean="0"/>
              <a:t>Психолошки аспекти афазије</a:t>
            </a:r>
          </a:p>
          <a:p>
            <a:r>
              <a:rPr lang="x-none" dirty="0" smtClean="0"/>
              <a:t>Психолошки аспекти дизартрије</a:t>
            </a:r>
          </a:p>
          <a:p>
            <a:r>
              <a:rPr lang="x-none" dirty="0" smtClean="0"/>
              <a:t>Психолошки и језички аспекти церебралне парализе</a:t>
            </a:r>
            <a:endParaRPr lang="en-US" dirty="0" smtClean="0"/>
          </a:p>
          <a:p>
            <a:r>
              <a:rPr lang="x-none" dirty="0" smtClean="0"/>
              <a:t>Психолошки аспекти поремећаја учења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.......................................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448800" cy="1143000"/>
          </a:xfrm>
        </p:spPr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Психолошки аспекти неурогених јез. поремећаја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 fontScale="77500" lnSpcReduction="20000"/>
          </a:bodyPr>
          <a:lstStyle/>
          <a:p>
            <a:r>
              <a:rPr lang="x-none" dirty="0" smtClean="0"/>
              <a:t>...........................................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>
            <a:normAutofit fontScale="70000" lnSpcReduction="20000"/>
          </a:bodyPr>
          <a:lstStyle/>
          <a:p>
            <a:r>
              <a:rPr lang="x-none" dirty="0" smtClean="0"/>
              <a:t>.............................................</a:t>
            </a:r>
            <a:endParaRPr lang="en-US" dirty="0"/>
          </a:p>
        </p:txBody>
      </p:sp>
      <p:pic>
        <p:nvPicPr>
          <p:cNvPr id="4" name="Picture 6" descr="457972_615333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667000"/>
            <a:ext cx="1938337" cy="2892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Поремећаји учења </a:t>
            </a:r>
            <a:r>
              <a:rPr lang="x-none" dirty="0" smtClean="0"/>
              <a:t>су често језички поремећаји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 smtClean="0"/>
              <a:t>Чести су поремећаји у читању,писању,говору</a:t>
            </a:r>
            <a:endParaRPr lang="en-US" dirty="0" smtClean="0"/>
          </a:p>
          <a:p>
            <a:r>
              <a:rPr lang="x-none" dirty="0" smtClean="0"/>
              <a:t>Подразумевају дефиците когнитивне обраде и процесирања а настали су услед хипостазиране или потврђене дисфункције ЦНС  </a:t>
            </a:r>
          </a:p>
          <a:p>
            <a:r>
              <a:rPr lang="x-none" dirty="0" smtClean="0"/>
              <a:t>Испољавају се у раном развоју и праћене су тешкоћама у памћењу,расуђивању, пажњи, координацији,рачунању,социјалним компетенцијама и емоционалном функционисању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DSM-5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Najnovija klasifikacija DSM-5 naziva ih </a:t>
            </a:r>
            <a:r>
              <a:rPr lang="en-US" b="1" smtClean="0"/>
              <a:t>specifični poremećaji učenja</a:t>
            </a:r>
            <a:r>
              <a:rPr lang="en-US" smtClean="0"/>
              <a:t>  i ima novi pristup koji stavlja akcenat na </a:t>
            </a:r>
            <a:r>
              <a:rPr lang="en-US" smtClean="0">
                <a:solidFill>
                  <a:srgbClr val="92D050"/>
                </a:solidFill>
              </a:rPr>
              <a:t>generalne teškoće u akademskim veštinama </a:t>
            </a:r>
            <a:r>
              <a:rPr lang="en-US" smtClean="0"/>
              <a:t>radije nego da ih ograničava samo na oblasti čitanja pisanja i matematike, već samo daje detaljnije prikazane i specifikovane ove tri oblasti poremećaja.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Психолошке и комуникативне карактеристике особа са ошт. слухом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 smtClean="0"/>
          </a:p>
          <a:p>
            <a:r>
              <a:rPr lang="x-none" dirty="0" smtClean="0"/>
              <a:t>Когнитивно функционисање (опажање, памћење, мишљење и интелигенција</a:t>
            </a:r>
          </a:p>
          <a:p>
            <a:r>
              <a:rPr lang="x-none" dirty="0" smtClean="0"/>
              <a:t>Комуникативни  и језички поремећај</a:t>
            </a:r>
          </a:p>
          <a:p>
            <a:r>
              <a:rPr lang="x-none" dirty="0" smtClean="0"/>
              <a:t>Емоционално функционисање</a:t>
            </a:r>
          </a:p>
          <a:p>
            <a:r>
              <a:rPr lang="x-none" dirty="0" smtClean="0"/>
              <a:t>Социјализација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Психолошки и језички аспекти оштећења вида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Психичко функционисање слабовидих</a:t>
            </a:r>
          </a:p>
          <a:p>
            <a:r>
              <a:rPr lang="x-none" dirty="0" smtClean="0"/>
              <a:t>Психичко функционисање слепих</a:t>
            </a:r>
          </a:p>
          <a:p>
            <a:r>
              <a:rPr lang="x-none" dirty="0" smtClean="0"/>
              <a:t>Психичко функционисање глувослепих</a:t>
            </a:r>
          </a:p>
          <a:p>
            <a:pPr>
              <a:buNone/>
            </a:pPr>
            <a:r>
              <a:rPr lang="x-none" dirty="0" smtClean="0"/>
              <a:t>               случај Хелен Келер (филм)</a:t>
            </a:r>
          </a:p>
          <a:p>
            <a:r>
              <a:rPr lang="x-none" dirty="0" smtClean="0"/>
              <a:t>Језичко-говорно функционисање особа са визуелном ометеношћу  ( нпр. вербализми) </a:t>
            </a:r>
          </a:p>
          <a:p>
            <a:endParaRPr lang="en-US" dirty="0"/>
          </a:p>
        </p:txBody>
      </p:sp>
      <p:pic>
        <p:nvPicPr>
          <p:cNvPr id="4" name="Picture 6" descr="800700_child_expressions_3 -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953000"/>
            <a:ext cx="28575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3B5886-382C-4019-910C-53DB44EE5560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5CAB-863A-4F5D-9B99-0ACA68776D8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smtClean="0"/>
              <a:t>Фокус је на:</a:t>
            </a:r>
            <a:br>
              <a:rPr lang="sr-Cyrl-CS" smtClean="0"/>
            </a:br>
            <a:endParaRPr lang="en-US" smtClean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Cyrl-CS" b="1" dirty="0" smtClean="0"/>
              <a:t>Личности</a:t>
            </a:r>
            <a:r>
              <a:rPr lang="sr-Cyrl-CS" dirty="0" smtClean="0"/>
              <a:t> особе са језичким поремећајем, на њеном доживљавању и понашању ,али и на могућностима и путевима мењања њеног доживљавања  и понашања ,укључујући говорно  понашање, као и конструктивног мењања окружења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Психичко и језичко функционисање особа са  интелектуалном ометен.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Когнитивно функционисање</a:t>
            </a:r>
          </a:p>
          <a:p>
            <a:r>
              <a:rPr lang="x-none" dirty="0" smtClean="0"/>
              <a:t>Емоционално и социјално функционисање</a:t>
            </a:r>
          </a:p>
          <a:p>
            <a:r>
              <a:rPr lang="x-none" dirty="0" smtClean="0"/>
              <a:t>Језичке специфичности </a:t>
            </a:r>
          </a:p>
          <a:p>
            <a:endParaRPr lang="x-none" dirty="0" smtClean="0"/>
          </a:p>
          <a:p>
            <a:r>
              <a:rPr lang="x-none" dirty="0" smtClean="0"/>
              <a:t>              Даунов синдром – психичко   </a:t>
            </a:r>
          </a:p>
          <a:p>
            <a:pPr>
              <a:buNone/>
            </a:pPr>
            <a:r>
              <a:rPr lang="x-none" dirty="0" smtClean="0"/>
              <a:t>                             функционисање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Психолошки аспекти вишеструке ометености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Мултисензорна ометеност</a:t>
            </a:r>
          </a:p>
          <a:p>
            <a:r>
              <a:rPr lang="x-none" dirty="0" smtClean="0"/>
              <a:t>Глувослепоћа </a:t>
            </a:r>
          </a:p>
          <a:p>
            <a:r>
              <a:rPr lang="x-none" dirty="0" smtClean="0"/>
              <a:t>Слепоћа са менталним поремећајима</a:t>
            </a:r>
          </a:p>
          <a:p>
            <a:r>
              <a:rPr lang="x-none" dirty="0" smtClean="0"/>
              <a:t>Глувоћа са поремећајима учења</a:t>
            </a:r>
          </a:p>
          <a:p>
            <a:r>
              <a:rPr lang="x-none" dirty="0" smtClean="0"/>
              <a:t>Глувоћа са менталним поремећајима</a:t>
            </a:r>
          </a:p>
          <a:p>
            <a:r>
              <a:rPr lang="x-none" dirty="0" smtClean="0"/>
              <a:t>Моторички и сензорни поремећај</a:t>
            </a:r>
          </a:p>
          <a:p>
            <a:r>
              <a:rPr lang="x-none" dirty="0" smtClean="0"/>
              <a:t>итд.                                                   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Helen Keler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Jedan od najpoznatijih slučajeva veoma uspešno rehabilitovane osobe sa gluvoslepoćom</a:t>
            </a:r>
          </a:p>
        </p:txBody>
      </p:sp>
      <p:pic>
        <p:nvPicPr>
          <p:cNvPr id="20484" name="Picture 2" descr="C:\Users\Fasper\Pictures\HelenKeller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950" y="1600200"/>
            <a:ext cx="372110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Информације о испиту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dirty="0" smtClean="0"/>
              <a:t>   </a:t>
            </a:r>
          </a:p>
          <a:p>
            <a:pPr>
              <a:buNone/>
            </a:pPr>
            <a:r>
              <a:rPr lang="x-none" dirty="0" smtClean="0"/>
              <a:t> ПСИХОЛОГИЈА   ОСОБА СА ЈЕЗИЧКИМ ПОРЕМЕЋАЈИМА</a:t>
            </a:r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r>
              <a:rPr lang="x-none" dirty="0" smtClean="0"/>
              <a:t>   проф.др Весна Радоман</a:t>
            </a:r>
          </a:p>
          <a:p>
            <a:pPr>
              <a:buNone/>
            </a:pPr>
            <a:r>
              <a:rPr lang="x-none" dirty="0" smtClean="0"/>
              <a:t>      доц.др  Сања Димоски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C0D5BF-596E-470A-8D8F-F1964B8B8934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C1E8-B029-4879-BFE5-18736E8E4429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smtClean="0"/>
              <a:t>Препоручљиво пре  изла</a:t>
            </a:r>
            <a:r>
              <a:rPr lang="en-US" smtClean="0"/>
              <a:t>с</a:t>
            </a:r>
            <a:r>
              <a:rPr lang="sr-Cyrl-CS" smtClean="0"/>
              <a:t>ка на испит: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sr-Cyrl-CS" smtClean="0"/>
          </a:p>
          <a:p>
            <a:pPr eaLnBrk="1" hangingPunct="1"/>
            <a:r>
              <a:rPr lang="sr-Cyrl-CS" smtClean="0"/>
              <a:t>Претходно положени испити из: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Опште психологије,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Психологије личности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Развојне психологије и 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Педагошке психологије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16637F-A43C-484A-9425-C2E6AA24A0E2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C26F-5574-41ED-BE43-18FC1B6ABC6C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Литература: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1" lang="en-US" sz="1800" smtClean="0"/>
              <a:t>1.</a:t>
            </a:r>
            <a:r>
              <a:rPr kumimoji="1" lang="sr-Cyrl-CS" sz="1800" smtClean="0"/>
              <a:t> Радоман В.</a:t>
            </a:r>
            <a:r>
              <a:rPr kumimoji="1" lang="sr-Cyrl-CS" sz="1800" b="1" smtClean="0"/>
              <a:t> Психологија</a:t>
            </a:r>
            <a:r>
              <a:rPr kumimoji="1" lang="en-US" sz="1800" b="1" smtClean="0"/>
              <a:t> </a:t>
            </a:r>
            <a:r>
              <a:rPr kumimoji="1" lang="sr-Cyrl-CS" sz="1800" b="1" smtClean="0"/>
              <a:t>језика и језичких </a:t>
            </a:r>
            <a:endParaRPr kumimoji="1"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1800" b="1" smtClean="0"/>
              <a:t>                            </a:t>
            </a:r>
            <a:r>
              <a:rPr kumimoji="1" lang="sr-Cyrl-CS" sz="1800" b="1" smtClean="0"/>
              <a:t>поремећаја</a:t>
            </a:r>
            <a:r>
              <a:rPr kumimoji="1" lang="sr-Cyrl-CS" sz="1800" smtClean="0"/>
              <a:t>,</a:t>
            </a:r>
            <a:r>
              <a:rPr kumimoji="1" lang="en-US" sz="1800" smtClean="0"/>
              <a:t> </a:t>
            </a:r>
            <a:r>
              <a:rPr kumimoji="1" lang="sr-Cyrl-CS" sz="1800" smtClean="0"/>
              <a:t>Дефектолошки факултет</a:t>
            </a:r>
            <a:endParaRPr kumimoji="1"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1800" smtClean="0"/>
              <a:t>                         </a:t>
            </a:r>
            <a:r>
              <a:rPr kumimoji="1" lang="sr-Cyrl-CS" sz="1800" smtClean="0"/>
              <a:t> Београд 2003</a:t>
            </a:r>
            <a:r>
              <a:rPr kumimoji="1" lang="en-US" sz="1800" smtClean="0"/>
              <a:t>.</a:t>
            </a:r>
            <a:r>
              <a:rPr kumimoji="1" lang="sr-Cyrl-CS" sz="1800" smtClean="0"/>
              <a:t> стр. 15-252   </a:t>
            </a:r>
          </a:p>
          <a:p>
            <a:pPr eaLnBrk="1" hangingPunct="1">
              <a:lnSpc>
                <a:spcPct val="80000"/>
              </a:lnSpc>
            </a:pPr>
            <a:r>
              <a:rPr kumimoji="1" lang="sr-Cyrl-CS" sz="1800" smtClean="0"/>
              <a:t>2. Радоман В. :ПСИХОЛОГИЈА ВИШЕСТРУКЕ ОМЕТЕНОСТИ/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1600" smtClean="0"/>
              <a:t>                       </a:t>
            </a:r>
            <a:r>
              <a:rPr kumimoji="1" lang="sr-Cyrl-CS" sz="1600" smtClean="0"/>
              <a:t>О ИНКЛУЗИВНОМ ОБРАЗОВАЊУ-  </a:t>
            </a:r>
            <a:r>
              <a:rPr kumimoji="1" lang="sr-Cyrl-CS" sz="1600" i="1" smtClean="0"/>
              <a:t>скрипта</a:t>
            </a:r>
            <a:endParaRPr kumimoji="1" lang="en-US" sz="1600" i="1" smtClean="0"/>
          </a:p>
          <a:p>
            <a:pPr eaLnBrk="1" hangingPunct="1">
              <a:lnSpc>
                <a:spcPct val="80000"/>
              </a:lnSpc>
            </a:pPr>
            <a:r>
              <a:rPr kumimoji="1" lang="sr-Cyrl-CS" sz="1800" smtClean="0"/>
              <a:t>3. Брајовић Љ.,Матејић-Ђуричић З., Радоман В., Брајовић А.:</a:t>
            </a:r>
            <a:endParaRPr kumimoji="1"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sr-Latn-CS" sz="1800" smtClean="0"/>
              <a:t>                         </a:t>
            </a:r>
            <a:r>
              <a:rPr kumimoji="1" lang="sr-Cyrl-CS" sz="1800" smtClean="0"/>
              <a:t>   </a:t>
            </a:r>
            <a:r>
              <a:rPr kumimoji="1" lang="sr-Cyrl-CS" sz="1800" b="1" smtClean="0"/>
              <a:t>Слух и слушна оштећења</a:t>
            </a:r>
            <a:r>
              <a:rPr kumimoji="1" lang="sr-Cyrl-CS" sz="1800" smtClean="0"/>
              <a:t>,</a:t>
            </a:r>
            <a:endParaRPr kumimoji="1"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sr-Cyrl-CS" sz="1800" smtClean="0"/>
              <a:t>   </a:t>
            </a:r>
            <a:r>
              <a:rPr kumimoji="1" lang="sr-Latn-CS" sz="1800" smtClean="0"/>
              <a:t>             </a:t>
            </a:r>
            <a:r>
              <a:rPr kumimoji="1" lang="sr-Cyrl-CS" sz="1800" smtClean="0"/>
              <a:t>Завод за уџбенике и наставна средства,Београд 1997.</a:t>
            </a:r>
            <a:endParaRPr kumimoji="1"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sr-Latn-CS" sz="1800" smtClean="0"/>
              <a:t>     </a:t>
            </a:r>
            <a:r>
              <a:rPr kumimoji="1" lang="sr-Cyrl-CS" sz="1800" smtClean="0"/>
              <a:t> </a:t>
            </a:r>
            <a:r>
              <a:rPr kumimoji="1" lang="en-US" sz="1800" smtClean="0"/>
              <a:t> </a:t>
            </a:r>
            <a:r>
              <a:rPr kumimoji="1" lang="sr-Cyrl-CS" sz="1800" smtClean="0"/>
              <a:t>  </a:t>
            </a:r>
            <a:r>
              <a:rPr kumimoji="1" lang="sr-Latn-CS" sz="1800" smtClean="0"/>
              <a:t>       </a:t>
            </a:r>
            <a:r>
              <a:rPr kumimoji="1" lang="sr-Cyrl-CS" sz="1800" smtClean="0"/>
              <a:t>стр.159-179</a:t>
            </a:r>
            <a:endParaRPr kumimoji="1" lang="en-US" sz="1800" smtClean="0"/>
          </a:p>
          <a:p>
            <a:pPr eaLnBrk="1" hangingPunct="1">
              <a:lnSpc>
                <a:spcPct val="80000"/>
              </a:lnSpc>
            </a:pPr>
            <a:endParaRPr kumimoji="1"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F8ABD6-25A9-445C-9622-8249345328C3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0F934-153E-4257-BB32-19DCF4AD08B6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Помоћна литература</a:t>
            </a:r>
            <a:endParaRPr lang="en-US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sr-Cyrl-CS" smtClean="0"/>
              <a:t>1. Радоман В. : </a:t>
            </a:r>
            <a:r>
              <a:rPr kumimoji="1" lang="sr-Cyrl-CS" b="1" smtClean="0"/>
              <a:t>Сурдопсихологија</a:t>
            </a:r>
            <a:r>
              <a:rPr kumimoji="1" lang="sr-Cyrl-CS" smtClean="0"/>
              <a:t>, </a:t>
            </a:r>
            <a:endParaRPr kumimoji="1" lang="en-US" smtClean="0"/>
          </a:p>
          <a:p>
            <a:pPr eaLnBrk="1" hangingPunct="1">
              <a:buFont typeface="Wingdings" pitchFamily="2" charset="2"/>
              <a:buNone/>
            </a:pPr>
            <a:r>
              <a:rPr kumimoji="1" lang="sr-Cyrl-CS" smtClean="0"/>
              <a:t>   Факултет за специјалну едукацију и рехабилитацију,   Београд,2005,</a:t>
            </a:r>
            <a:r>
              <a:rPr kumimoji="1" lang="sr-Latn-CS" smtClean="0"/>
              <a:t> </a:t>
            </a:r>
            <a:r>
              <a:rPr kumimoji="1" lang="sr-Cyrl-CS" smtClean="0"/>
              <a:t>стр.75-186</a:t>
            </a:r>
            <a:endParaRPr kumimoji="1" lang="en-US" smtClean="0"/>
          </a:p>
          <a:p>
            <a:pPr eaLnBrk="1" hangingPunct="1"/>
            <a:r>
              <a:rPr kumimoji="1" lang="sr-Cyrl-CS" smtClean="0"/>
              <a:t>2. </a:t>
            </a:r>
            <a:r>
              <a:rPr kumimoji="1" lang="sr-Latn-CS" smtClean="0"/>
              <a:t>Никола Рот:</a:t>
            </a:r>
            <a:r>
              <a:rPr kumimoji="1" lang="sr-Latn-CS" b="1" smtClean="0"/>
              <a:t> Знакови и значења</a:t>
            </a:r>
            <a:r>
              <a:rPr kumimoji="1" lang="sr-Latn-CS" smtClean="0"/>
              <a:t>, Плато  Београд</a:t>
            </a:r>
            <a:r>
              <a:rPr kumimoji="1" lang="en-US" smtClean="0"/>
              <a:t>,</a:t>
            </a:r>
            <a:r>
              <a:rPr kumimoji="1" lang="sr-Cyrl-CS" smtClean="0"/>
              <a:t>стр. 65-110</a:t>
            </a:r>
            <a:endParaRPr kumimoji="1"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F8F912-5CEB-4795-880A-3B3EEDA61C2E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2EB0-23C4-4E3E-B8D9-FFAD2901AC1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smtClean="0"/>
              <a:t>Помоћни материјал за спремање испита</a:t>
            </a:r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Power point presentations</a:t>
            </a:r>
          </a:p>
          <a:p>
            <a:pPr eaLnBrk="1" hangingPunct="1"/>
            <a:r>
              <a:rPr lang="sr-Cyrl-CS" dirty="0" smtClean="0"/>
              <a:t>На сајту факултета постоји </a:t>
            </a:r>
            <a:r>
              <a:rPr lang="en-US" dirty="0" err="1" smtClean="0"/>
              <a:t>пре</a:t>
            </a:r>
            <a:r>
              <a:rPr lang="sr-Cyrl-CS" dirty="0" smtClean="0"/>
              <a:t>ко </a:t>
            </a:r>
            <a:r>
              <a:rPr lang="en-US" dirty="0" smtClean="0"/>
              <a:t>3</a:t>
            </a:r>
            <a:r>
              <a:rPr lang="sr-Cyrl-CS" dirty="0" smtClean="0"/>
              <a:t>0 презентација међу којима и неке шеме,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пиктурални модели, списак испитних питања и сл.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Предиспитне обавезе: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                 Бодовање предиспитних  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                 активности:</a:t>
            </a:r>
          </a:p>
          <a:p>
            <a:pPr eaLnBrk="1" hangingPunct="1">
              <a:buFont typeface="Wingdings" pitchFamily="2" charset="2"/>
              <a:buNone/>
            </a:pPr>
            <a:endParaRPr lang="sr-Cyrl-CS" dirty="0" smtClean="0"/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5 п.  -    предавања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5 п.  -     вежбе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30 п.   -     рад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                                             максимум:  40 п.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76E32D-24A3-44EF-8B06-C5D51CE647D4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7A54C-5130-4354-833F-76646BAD6204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3378AD-A4FE-4406-9857-A8531636EB9E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A6C54-16C0-4195-8D4D-8869E5762BE0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Начин полагања испита</a:t>
            </a:r>
            <a:endParaRPr lang="en-US" smtClean="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Писмено или  усмено</a:t>
            </a:r>
          </a:p>
          <a:p>
            <a:pPr eaLnBrk="1" hangingPunct="1">
              <a:buFont typeface="Wingdings" pitchFamily="2" charset="2"/>
              <a:buNone/>
            </a:pPr>
            <a:endParaRPr lang="sr-Cyrl-CS" smtClean="0"/>
          </a:p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ПИСМЕНИ ИСПИТ подразумева тест знања са питањима типа вишеструког избора и неколико питања са отвореним одговором који се даје писмено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x-none" dirty="0" smtClean="0"/>
              <a:t>део градива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x-none" smtClean="0">
                <a:solidFill>
                  <a:srgbClr val="FF0000"/>
                </a:solidFill>
              </a:rPr>
              <a:t>Предмет </a:t>
            </a:r>
            <a:r>
              <a:rPr lang="x-none" smtClean="0">
                <a:solidFill>
                  <a:srgbClr val="FF0000"/>
                </a:solidFill>
              </a:rPr>
              <a:t>изучавања</a:t>
            </a:r>
            <a:r>
              <a:rPr lang="sr-Cyrl-CS" dirty="0" smtClean="0">
                <a:solidFill>
                  <a:srgbClr val="FF0000"/>
                </a:solidFill>
              </a:rPr>
              <a:t> научне дисциплине  </a:t>
            </a:r>
            <a:r>
              <a:rPr lang="sr-Cyrl-CS" sz="3600" dirty="0" smtClean="0">
                <a:solidFill>
                  <a:srgbClr val="FF0000"/>
                </a:solidFill>
              </a:rPr>
              <a:t>Психологије јез. Порем.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 smtClean="0"/>
              <a:t>Психологије (генералне)</a:t>
            </a:r>
            <a:endParaRPr lang="en-US" dirty="0"/>
          </a:p>
        </p:txBody>
      </p:sp>
      <p:pic>
        <p:nvPicPr>
          <p:cNvPr id="4" name="Picture 4" descr="wrcm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2384" y="2174875"/>
            <a:ext cx="3709820" cy="3951288"/>
          </a:xfrm>
          <a:prstGeom prst="rect">
            <a:avLst/>
          </a:prstGeom>
          <a:noFill/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r-Cyrl-CS" b="0" dirty="0" smtClean="0"/>
              <a:t>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     </a:t>
            </a:r>
            <a:r>
              <a:rPr lang="x-none" smtClean="0"/>
              <a:t>предмет изучавања</a:t>
            </a:r>
            <a:r>
              <a:rPr lang="sr-Cyrl-CS" dirty="0" smtClean="0"/>
              <a:t> психологије</a:t>
            </a:r>
            <a:r>
              <a:rPr lang="x-none" smtClean="0"/>
              <a:t> </a:t>
            </a:r>
            <a:r>
              <a:rPr lang="sr-Cyrl-CS" dirty="0" smtClean="0"/>
              <a:t> </a:t>
            </a:r>
            <a:r>
              <a:rPr lang="sr-Cyrl-CS" dirty="0" smtClean="0"/>
              <a:t>као </a:t>
            </a:r>
            <a:r>
              <a:rPr lang="sr-Cyrl-CS" dirty="0" smtClean="0"/>
              <a:t>науке  је</a:t>
            </a:r>
          </a:p>
          <a:p>
            <a:pPr>
              <a:buNone/>
            </a:pPr>
            <a:r>
              <a:rPr lang="sr-Cyrl-CS" dirty="0" smtClean="0"/>
              <a:t>     </a:t>
            </a:r>
            <a:r>
              <a:rPr lang="x-none" smtClean="0"/>
              <a:t>доживљавање </a:t>
            </a:r>
            <a:r>
              <a:rPr lang="en-US" dirty="0" smtClean="0"/>
              <a:t> </a:t>
            </a:r>
            <a:r>
              <a:rPr lang="x-none" dirty="0" smtClean="0"/>
              <a:t>и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     </a:t>
            </a:r>
            <a:r>
              <a:rPr lang="x-none" smtClean="0"/>
              <a:t>понашањ</a:t>
            </a:r>
            <a:r>
              <a:rPr lang="en-US" dirty="0" smtClean="0"/>
              <a:t>e </a:t>
            </a:r>
            <a:r>
              <a:rPr lang="sr-Cyrl-CS" dirty="0" smtClean="0"/>
              <a:t> </a:t>
            </a:r>
            <a:r>
              <a:rPr lang="x-none" smtClean="0"/>
              <a:t> </a:t>
            </a:r>
            <a:r>
              <a:rPr lang="sr-Cyrl-CS" dirty="0" smtClean="0"/>
              <a:t>индивидуе</a:t>
            </a:r>
          </a:p>
          <a:p>
            <a:pPr>
              <a:buNone/>
            </a:pPr>
            <a:r>
              <a:rPr lang="x-none" smtClean="0"/>
              <a:t> </a:t>
            </a:r>
            <a:r>
              <a:rPr lang="sr-Cyrl-CS" dirty="0" smtClean="0"/>
              <a:t>    </a:t>
            </a:r>
            <a:r>
              <a:rPr lang="x-none" smtClean="0"/>
              <a:t>у </a:t>
            </a:r>
            <a:r>
              <a:rPr lang="sr-Cyrl-CS" dirty="0" smtClean="0"/>
              <a:t> </a:t>
            </a:r>
            <a:r>
              <a:rPr lang="x-none" smtClean="0"/>
              <a:t>контексту </a:t>
            </a:r>
            <a:r>
              <a:rPr lang="x-none" dirty="0" smtClean="0"/>
              <a:t>биолошких и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   </a:t>
            </a:r>
            <a:r>
              <a:rPr lang="x-none" smtClean="0"/>
              <a:t>социјалних </a:t>
            </a:r>
            <a:r>
              <a:rPr lang="x-none" dirty="0" smtClean="0"/>
              <a:t>детерминанти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BBA81D-7B9B-4D7A-979E-0D48EEED2930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5D20B-447A-445E-9924-80DAF74A2749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Усмени испит</a:t>
            </a:r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Три групе питања: 1. психологија нормалног језика 2.психологија особа са језичким поремећај</a:t>
            </a:r>
            <a:r>
              <a:rPr lang="en-US" smtClean="0"/>
              <a:t>и</a:t>
            </a:r>
            <a:r>
              <a:rPr lang="sr-Cyrl-CS" smtClean="0"/>
              <a:t>ма 3.Предмет и методе научне дисциплине, термино -логија, теоријски концепти, инклузија, психотерапијске и психодијагностичке методе итд.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1B74F8-2C18-4B03-A97C-8FC25F8D6321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FB832-3E93-4F99-AC7C-FFA82A913931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Бодовање знања на испиту</a:t>
            </a:r>
            <a:endParaRPr lang="en-US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sr-Cyrl-CS" dirty="0" smtClean="0"/>
              <a:t>     </a:t>
            </a:r>
          </a:p>
          <a:p>
            <a:pPr marL="533400" indent="-533400" eaLnBrk="1" hangingPunct="1"/>
            <a:r>
              <a:rPr lang="x-none" dirty="0" smtClean="0"/>
              <a:t>Максимум :  60  бодова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CS" dirty="0" smtClean="0"/>
              <a:t>Правила код полагања испита:</a:t>
            </a: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Узимањем испитних питања (теста знања) ви сте приступили полагању испита тако да се враћање питања третира као неположен испит 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dirty="0" smtClean="0"/>
              <a:t>   (оцена 5 у испитној пријави)</a:t>
            </a:r>
          </a:p>
          <a:p>
            <a:r>
              <a:rPr lang="sr-Cyrl-CS" dirty="0" smtClean="0"/>
              <a:t>Студенти који поново уписују овај предмет могу га полагати у јануарском року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76E32D-24A3-44EF-8B06-C5D51CE647D4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5117D-D53F-4F36-8724-14B6A602CE93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3200" dirty="0" smtClean="0"/>
              <a:t>Предмет изучавања ПОЈП као  психолошке научне дисциплине (Радоман) 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dirty="0" smtClean="0"/>
              <a:t>Предмет изучавања је доживљавање и понашање особа са говорно-језичким </a:t>
            </a:r>
            <a:r>
              <a:rPr lang="x-none" smtClean="0"/>
              <a:t>поремећајима </a:t>
            </a:r>
            <a:r>
              <a:rPr lang="x-none" smtClean="0"/>
              <a:t>контексту биолошких и </a:t>
            </a:r>
            <a:r>
              <a:rPr lang="x-none" smtClean="0"/>
              <a:t>социјалних </a:t>
            </a:r>
            <a:r>
              <a:rPr lang="x-none" smtClean="0"/>
              <a:t>утицаја</a:t>
            </a:r>
            <a:r>
              <a:rPr lang="sr-Cyrl-CS" dirty="0" smtClean="0"/>
              <a:t> </a:t>
            </a:r>
            <a:r>
              <a:rPr lang="x-none" smtClean="0"/>
              <a:t>уз </a:t>
            </a:r>
            <a:r>
              <a:rPr lang="x-none" dirty="0" smtClean="0"/>
              <a:t>истраживање  психолошких последица као и психолошких узрочника језичке </a:t>
            </a:r>
            <a:r>
              <a:rPr lang="x-none" smtClean="0"/>
              <a:t>патологије </a:t>
            </a:r>
            <a:endParaRPr lang="en-US" dirty="0" smtClean="0"/>
          </a:p>
          <a:p>
            <a:r>
              <a:rPr lang="x-none" dirty="0" smtClean="0"/>
              <a:t>Проучавање интеракција између језичке патологије и психолошких чинилаца уз настојање да се обухвати и проучи личност особе са језичким поремећајем у целини и у контексту биолошких и социјалних детерминанти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Практични задатак ПОСЈП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x-none" dirty="0" smtClean="0"/>
              <a:t>Трагање за модалитетима</a:t>
            </a:r>
            <a:r>
              <a:rPr lang="en-US" dirty="0" smtClean="0"/>
              <a:t>,</a:t>
            </a:r>
            <a:r>
              <a:rPr lang="x-none" dirty="0" smtClean="0"/>
              <a:t> принципима</a:t>
            </a:r>
            <a:r>
              <a:rPr lang="en-US" dirty="0" smtClean="0"/>
              <a:t>,</a:t>
            </a:r>
            <a:r>
              <a:rPr lang="x-none" dirty="0" smtClean="0"/>
              <a:t>  законитостима мењања личности и језичко говорне патологије  и апликација тих принципа приликом конструкције метода и техника  за  ре(хабилитацију) едукацију и унапређење менталног здравља особе са језичким поремећајем</a:t>
            </a:r>
            <a:r>
              <a:rPr lang="en-US" dirty="0" smtClean="0"/>
              <a:t>, </a:t>
            </a:r>
            <a:r>
              <a:rPr lang="x-none" dirty="0" smtClean="0"/>
              <a:t>као </a:t>
            </a:r>
            <a:r>
              <a:rPr lang="x-none" smtClean="0"/>
              <a:t>и </a:t>
            </a:r>
            <a:r>
              <a:rPr lang="sr-Cyrl-CS" dirty="0" smtClean="0"/>
              <a:t>иехника</a:t>
            </a:r>
            <a:r>
              <a:rPr lang="x-none" smtClean="0"/>
              <a:t> интервенци</a:t>
            </a:r>
            <a:r>
              <a:rPr lang="sr-Cyrl-CS" dirty="0" smtClean="0"/>
              <a:t>је</a:t>
            </a:r>
          </a:p>
          <a:p>
            <a:pPr>
              <a:buNone/>
            </a:pPr>
            <a:r>
              <a:rPr lang="sr-Cyrl-CS" dirty="0" smtClean="0"/>
              <a:t> </a:t>
            </a:r>
            <a:r>
              <a:rPr lang="sr-Cyrl-CS" dirty="0" smtClean="0"/>
              <a:t>  </a:t>
            </a:r>
            <a:r>
              <a:rPr lang="x-none" smtClean="0"/>
              <a:t> </a:t>
            </a:r>
            <a:r>
              <a:rPr lang="x-none" dirty="0" smtClean="0"/>
              <a:t>на окружење особе са језичким поремећајем.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О</a:t>
            </a:r>
            <a:r>
              <a:rPr lang="x-none" smtClean="0"/>
              <a:t>дређење </a:t>
            </a:r>
            <a:r>
              <a:rPr lang="x-none" dirty="0" smtClean="0"/>
              <a:t>језичког </a:t>
            </a:r>
            <a:r>
              <a:rPr lang="x-none" smtClean="0"/>
              <a:t>поремећаја </a:t>
            </a:r>
            <a:r>
              <a:rPr lang="sr-Cyrl-CS" dirty="0" smtClean="0"/>
              <a:t>са психолошке тачке гледишта</a:t>
            </a:r>
            <a:r>
              <a:rPr lang="x-none" smtClean="0"/>
              <a:t>(Радоман</a:t>
            </a:r>
            <a:r>
              <a:rPr lang="x-none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r-Cyrl-CS" dirty="0" smtClean="0"/>
          </a:p>
          <a:p>
            <a:r>
              <a:rPr lang="x-none" smtClean="0"/>
              <a:t>Под </a:t>
            </a:r>
            <a:r>
              <a:rPr lang="x-none" dirty="0" smtClean="0"/>
              <a:t>језичким поремећајем се подразумевају сви облици поремећаја у говорно-језичком </a:t>
            </a:r>
            <a:r>
              <a:rPr lang="x-none" smtClean="0"/>
              <a:t>функционисању </a:t>
            </a:r>
            <a:r>
              <a:rPr lang="sr-Cyrl-CS" dirty="0" smtClean="0"/>
              <a:t>који су у интеракцији са психичким  чиниоцима и</a:t>
            </a:r>
            <a:r>
              <a:rPr lang="x-none" smtClean="0"/>
              <a:t> </a:t>
            </a:r>
            <a:r>
              <a:rPr lang="x-none" dirty="0" smtClean="0"/>
              <a:t>који ометају  психосоцијални развој   или су последица његов</a:t>
            </a:r>
            <a:r>
              <a:rPr lang="en-US" dirty="0" smtClean="0"/>
              <a:t>e </a:t>
            </a:r>
            <a:r>
              <a:rPr lang="x-none" dirty="0" smtClean="0"/>
              <a:t>дисфункције. Овде спадају поремећаји </a:t>
            </a:r>
            <a:r>
              <a:rPr lang="x-none" smtClean="0"/>
              <a:t>способности </a:t>
            </a:r>
            <a:r>
              <a:rPr lang="x-none" smtClean="0"/>
              <a:t>говорења,слушања</a:t>
            </a:r>
            <a:r>
              <a:rPr lang="sr-Cyrl-CS" dirty="0" smtClean="0"/>
              <a:t> говора</a:t>
            </a:r>
            <a:r>
              <a:rPr lang="x-none" smtClean="0"/>
              <a:t>,</a:t>
            </a:r>
            <a:r>
              <a:rPr lang="sr-Cyrl-CS" dirty="0" smtClean="0"/>
              <a:t> </a:t>
            </a:r>
            <a:r>
              <a:rPr lang="x-none" smtClean="0"/>
              <a:t>писања,читања</a:t>
            </a:r>
            <a:r>
              <a:rPr lang="x-none" dirty="0" smtClean="0"/>
              <a:t>, прагматике,памћења и разумевања језика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Језик  се у психологији третира као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dirty="0" smtClean="0"/>
              <a:t>  </a:t>
            </a:r>
          </a:p>
          <a:p>
            <a:pPr>
              <a:buNone/>
            </a:pPr>
            <a:r>
              <a:rPr lang="x-none" dirty="0" smtClean="0"/>
              <a:t>   1.  ментална способност (најчешће)</a:t>
            </a:r>
          </a:p>
          <a:p>
            <a:pPr>
              <a:buNone/>
            </a:pPr>
            <a:r>
              <a:rPr lang="x-none" dirty="0" smtClean="0"/>
              <a:t>   2.  понашање </a:t>
            </a:r>
          </a:p>
          <a:p>
            <a:pPr>
              <a:buNone/>
            </a:pPr>
            <a:r>
              <a:rPr lang="x-none" dirty="0" smtClean="0"/>
              <a:t>   3.  знање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1766</Words>
  <Application>Microsoft Office PowerPoint</Application>
  <PresentationFormat>On-screen Show (4:3)</PresentationFormat>
  <Paragraphs>319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Sažeti  pregled gradiva iz:</vt:lpstr>
      <vt:lpstr>Садржај наставног предмета:</vt:lpstr>
      <vt:lpstr>Најважнији део наставног предмета бави се психологијом језичких поремећаја која обухвата:</vt:lpstr>
      <vt:lpstr>Фокус је на: </vt:lpstr>
      <vt:lpstr>I део градива Предмет изучавања научне дисциплине  Психологије јез. Порем. </vt:lpstr>
      <vt:lpstr>Предмет изучавања ПОЈП као  психолошке научне дисциплине (Радоман) </vt:lpstr>
      <vt:lpstr>Практични задатак ПОСЈП</vt:lpstr>
      <vt:lpstr>Одређење језичког поремећаја са психолошке тачке гледишта(Радоман)</vt:lpstr>
      <vt:lpstr>Језик  се у психологији третира као :</vt:lpstr>
      <vt:lpstr> Методе </vt:lpstr>
      <vt:lpstr>Термин метод користимо у ширем и ужем значењу:</vt:lpstr>
      <vt:lpstr>Научно истраживање- важне фазе</vt:lpstr>
      <vt:lpstr>Психодијагностички и психолошки интервенциони  методи</vt:lpstr>
      <vt:lpstr>Psihodijagnostički instrumenti koji se koriste sa OSJP</vt:lpstr>
      <vt:lpstr>Психолошки тестови тестови способности, тестови личности, психолингвистички  тестови</vt:lpstr>
      <vt:lpstr>Психотерапија и ре(хабилитација) особа са језичким поремећајима</vt:lpstr>
      <vt:lpstr> Терминологија, дефиниције модели ометености</vt:lpstr>
      <vt:lpstr>.</vt:lpstr>
      <vt:lpstr>Инклузија </vt:lpstr>
      <vt:lpstr>Интеграција</vt:lpstr>
      <vt:lpstr>II део градива  Психологија језика и комуникације</vt:lpstr>
      <vt:lpstr>Психолошки значај породице</vt:lpstr>
      <vt:lpstr>Однос језика и когнитивних способности  и одднос језика и некогнитивних аспеката личности</vt:lpstr>
      <vt:lpstr>Мишљење и језик</vt:lpstr>
      <vt:lpstr>III део градива Психологија поремећаја језика и комуникација</vt:lpstr>
      <vt:lpstr>Klasifikacija jezičkih poremećaja</vt:lpstr>
      <vt:lpstr>somatogeni</vt:lpstr>
      <vt:lpstr>PSIHOGENI</vt:lpstr>
      <vt:lpstr>Sociogeni</vt:lpstr>
      <vt:lpstr>Утицај породице на емоционалну прилагођеност  детета са јез. пор.</vt:lpstr>
      <vt:lpstr>Психолошке детерминанте језичких поремећаја:</vt:lpstr>
      <vt:lpstr>      Kонфликт као извор језичког поремећаја  1.интраперсонални   2.интерперсонални     интерперсонални </vt:lpstr>
      <vt:lpstr>Психолошки аспекти муцања</vt:lpstr>
      <vt:lpstr>Елективни мутизам –психолошка перспектива</vt:lpstr>
      <vt:lpstr>  </vt:lpstr>
      <vt:lpstr>Поремећаји учења су често језички поремећаји</vt:lpstr>
      <vt:lpstr>DSM-5</vt:lpstr>
      <vt:lpstr>Психолошке и комуникативне карактеристике особа са ошт. слухом</vt:lpstr>
      <vt:lpstr>Психолошки и језички аспекти оштећења вида </vt:lpstr>
      <vt:lpstr>Психичко и језичко функционисање особа са  интелектуалном ометен.</vt:lpstr>
      <vt:lpstr>Психолошки аспекти вишеструке ометености</vt:lpstr>
      <vt:lpstr>Helen Keler</vt:lpstr>
      <vt:lpstr>Информације о испиту</vt:lpstr>
      <vt:lpstr>Препоручљиво пре  изласка на испит:</vt:lpstr>
      <vt:lpstr>Литература:</vt:lpstr>
      <vt:lpstr>Помоћна литература</vt:lpstr>
      <vt:lpstr>Помоћни материјал за спремање испита</vt:lpstr>
      <vt:lpstr>Предиспитне обавезе:</vt:lpstr>
      <vt:lpstr>Начин полагања испита</vt:lpstr>
      <vt:lpstr>Усмени испит</vt:lpstr>
      <vt:lpstr>Бодовање знања на испиту</vt:lpstr>
      <vt:lpstr>Правила код полагања испита: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Sažeti  pregled gradiva iz:</dc:title>
  <dc:creator>Fasper</dc:creator>
  <cp:lastModifiedBy>Djordje</cp:lastModifiedBy>
  <cp:revision>131</cp:revision>
  <dcterms:created xsi:type="dcterms:W3CDTF">2011-10-10T16:26:53Z</dcterms:created>
  <dcterms:modified xsi:type="dcterms:W3CDTF">2015-10-21T09:27:05Z</dcterms:modified>
</cp:coreProperties>
</file>